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56" r:id="rId3"/>
    <p:sldId id="257" r:id="rId4"/>
    <p:sldId id="274" r:id="rId5"/>
    <p:sldId id="275" r:id="rId6"/>
    <p:sldId id="258" r:id="rId7"/>
    <p:sldId id="282" r:id="rId8"/>
    <p:sldId id="276" r:id="rId9"/>
    <p:sldId id="283" r:id="rId10"/>
    <p:sldId id="277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7FA7-8252-4736-9028-5BB0835E110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DAE8E-9DD6-489F-BD7F-A1A4FF1A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9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2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9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5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7B31ED-61E6-409E-808D-5CB460169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4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8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3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3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698E9-8E09-43A9-A06D-BB35077D6C9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19A0D-3EEE-46CC-B096-12685505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1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Make a list of what you know about   compounds.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28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Oxidation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charge of an ion which is determined by the group an atom is in.</a:t>
            </a:r>
          </a:p>
          <a:p>
            <a:pPr marL="0" indent="0" algn="ctr">
              <a:buNone/>
            </a:pPr>
            <a:r>
              <a:rPr lang="en-US" dirty="0" smtClean="0"/>
              <a:t>Examples</a:t>
            </a:r>
          </a:p>
          <a:p>
            <a:pPr marL="0" indent="0" algn="ctr">
              <a:buNone/>
            </a:pPr>
            <a:r>
              <a:rPr lang="en-US" dirty="0" smtClean="0"/>
              <a:t>Group 1 = 1+</a:t>
            </a:r>
          </a:p>
          <a:p>
            <a:pPr marL="0" indent="0" algn="ctr">
              <a:buNone/>
            </a:pPr>
            <a:r>
              <a:rPr lang="en-US" dirty="0" smtClean="0"/>
              <a:t>Group 2 = 2+</a:t>
            </a:r>
          </a:p>
          <a:p>
            <a:pPr marL="0" indent="0" algn="ctr">
              <a:buNone/>
            </a:pPr>
            <a:r>
              <a:rPr lang="en-US" dirty="0" smtClean="0"/>
              <a:t>Groups 3-12 = Varies+</a:t>
            </a:r>
          </a:p>
          <a:p>
            <a:pPr marL="0" indent="0" algn="ctr">
              <a:buNone/>
            </a:pPr>
            <a:r>
              <a:rPr lang="en-US" dirty="0" smtClean="0"/>
              <a:t>Group 13 = 3+</a:t>
            </a:r>
          </a:p>
          <a:p>
            <a:pPr marL="0" indent="0" algn="ctr">
              <a:buNone/>
            </a:pPr>
            <a:r>
              <a:rPr lang="en-US" dirty="0" smtClean="0"/>
              <a:t>Group 14 =+/- 4</a:t>
            </a:r>
          </a:p>
          <a:p>
            <a:pPr marL="0" indent="0" algn="ctr">
              <a:buNone/>
            </a:pPr>
            <a:r>
              <a:rPr lang="en-US" dirty="0" smtClean="0"/>
              <a:t>Group 15 = 3-</a:t>
            </a:r>
          </a:p>
          <a:p>
            <a:pPr marL="0" indent="0" algn="ctr">
              <a:buNone/>
            </a:pPr>
            <a:r>
              <a:rPr lang="en-US" dirty="0" smtClean="0"/>
              <a:t>Group 16 = 2-</a:t>
            </a:r>
          </a:p>
          <a:p>
            <a:pPr marL="0" indent="0" algn="ctr">
              <a:buNone/>
            </a:pPr>
            <a:r>
              <a:rPr lang="en-US" dirty="0" smtClean="0"/>
              <a:t>Group 17 = 1-</a:t>
            </a:r>
          </a:p>
          <a:p>
            <a:pPr marL="0" indent="0" algn="ctr">
              <a:buNone/>
            </a:pPr>
            <a:r>
              <a:rPr lang="en-US" dirty="0" smtClean="0"/>
              <a:t>Group 18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7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 T-Chart for Ionic and Covalent</a:t>
            </a:r>
            <a:endParaRPr lang="en-US" dirty="0"/>
          </a:p>
        </p:txBody>
      </p:sp>
      <p:graphicFrame>
        <p:nvGraphicFramePr>
          <p:cNvPr id="6" name="Group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641220"/>
              </p:ext>
            </p:extLst>
          </p:nvPr>
        </p:nvGraphicFramePr>
        <p:xfrm>
          <a:off x="457200" y="1589541"/>
          <a:ext cx="8229600" cy="4811259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71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Ionic Bond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Covalent Bond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1179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2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5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3" name="Group 1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82423022"/>
              </p:ext>
            </p:extLst>
          </p:nvPr>
        </p:nvGraphicFramePr>
        <p:xfrm>
          <a:off x="457200" y="274638"/>
          <a:ext cx="8229600" cy="590423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Ionic Bond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Covalent Bond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415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Makes “Compounds”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Transfers (gives/takes) electrons to be noble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Made with metals and nonmetals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Positive 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cation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and negative (anion) ions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Weak bond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Example: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NaCl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KCl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Makes “Molecules”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Shares electrons to be noble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Made of nonmetals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Neutral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Strong bond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Examples: H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O, CO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NH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HCl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CH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1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Ionic &amp; Covalent Bond Poster	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With 1 partner, create a poster</a:t>
            </a:r>
          </a:p>
          <a:p>
            <a:r>
              <a:rPr lang="en-US" dirty="0"/>
              <a:t>Include at least 5 </a:t>
            </a:r>
            <a:r>
              <a:rPr lang="en-US" dirty="0" smtClean="0"/>
              <a:t>comparisons </a:t>
            </a:r>
            <a:endParaRPr lang="en-US" dirty="0"/>
          </a:p>
          <a:p>
            <a:pPr lvl="1"/>
            <a:r>
              <a:rPr lang="en-US" dirty="0"/>
              <a:t>1 must talk about </a:t>
            </a:r>
            <a:r>
              <a:rPr lang="en-US" dirty="0" smtClean="0"/>
              <a:t>electrons</a:t>
            </a:r>
          </a:p>
          <a:p>
            <a:pPr lvl="1"/>
            <a:r>
              <a:rPr lang="en-US" dirty="0" smtClean="0"/>
              <a:t>DO NOT copy what I gave you at the beginning of class</a:t>
            </a:r>
            <a:endParaRPr lang="en-US" dirty="0"/>
          </a:p>
          <a:p>
            <a:r>
              <a:rPr lang="en-US" dirty="0"/>
              <a:t>Include 1 drawing on the Ionic side and 1 drawing on the covalent </a:t>
            </a:r>
            <a:r>
              <a:rPr lang="en-US" dirty="0" smtClean="0"/>
              <a:t>side</a:t>
            </a:r>
          </a:p>
          <a:p>
            <a:r>
              <a:rPr lang="en-US" dirty="0" smtClean="0"/>
              <a:t>Ionic – p.159		Covalent – p.166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***Due by the end of class***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Bonding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0"/>
            <a:ext cx="8686800" cy="243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SPS1b. Compare and contrast ionic and covalent bonds in terms of electron movement.</a:t>
            </a:r>
          </a:p>
        </p:txBody>
      </p:sp>
    </p:spTree>
    <p:extLst>
      <p:ext uri="{BB962C8B-B14F-4D97-AF65-F5344CB8AC3E}">
        <p14:creationId xmlns:p14="http://schemas.microsoft.com/office/powerpoint/2010/main" val="37220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Definition: Pure substance made of two or more different elements and can be separated into smaller substances by chemical means.  Atoms form compounds to become more stable.</a:t>
            </a:r>
          </a:p>
          <a:p>
            <a:endParaRPr lang="en-US" dirty="0"/>
          </a:p>
          <a:p>
            <a:r>
              <a:rPr lang="en-US" dirty="0" smtClean="0"/>
              <a:t>Examples: H</a:t>
            </a:r>
            <a:r>
              <a:rPr lang="en-US" baseline="-25000" dirty="0" smtClean="0"/>
              <a:t>2</a:t>
            </a:r>
            <a:r>
              <a:rPr lang="en-US" dirty="0" smtClean="0"/>
              <a:t>O, </a:t>
            </a:r>
            <a:br>
              <a:rPr lang="en-US" dirty="0" smtClean="0"/>
            </a:b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CO, </a:t>
            </a:r>
            <a:r>
              <a:rPr lang="en-US" dirty="0" err="1" smtClean="0"/>
              <a:t>NaCl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AlCl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dirty="0" err="1" smtClean="0"/>
              <a:t>MgO</a:t>
            </a:r>
            <a:r>
              <a:rPr lang="en-US" dirty="0" smtClean="0"/>
              <a:t>, Li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AutoShape 2" descr="data:image/jpeg;base64,/9j/4AAQSkZJRgABAQAAAQABAAD/2wCEAAkGBxQSEhUUEhQUFRUXGBYYGBgYGBUYFxUYFRgaFxUYFxcYICggGBwlHBcYITEhJSkrLi4uFx8zODMsNyouLisBCgoKDg0OGxAQGywkICUsLCwsLzQsLCwvLCwsLCwsLCwwLCwsLCwuLCwsLCwsLC0sLCwsLDQsLCwsLCwsLCwsLP/AABEIAKsBJgMBEQACEQEDEQH/xAAcAAACAgMBAQAAAAAAAAAAAAAABQQGAgMHAQj/xABCEAACAQIEAQgIBQMCBQUBAAABAgMAEQQFEiExBhMVIkFRU2EyM3FygaGxwQcjQlKRFGLRkuEXJEOi8DRzgrLxFv/EABsBAQADAQEBAQAAAAAAAAAAAAADBAUCAQYH/8QANxEAAgECAwMLAwMFAQEBAAAAAAECAxEEEiExQVEFEyJhcYGRobHB0TLh8CNC8QYUM1JywkMV/9oADAMBAAIRAxEAPwDnWV5dE0SFkUkjc99ASui4fDWgDouHw1oA6Lh8NaAOi4fDWgDouHw1oA6Lh8NaAOi4fDWgDouHw1oA6Lh8NaAOi4fDWgDouHw1oA6Lh8NaAOi4fDWgDouHw1oA6Lh8NaAOi4fDWgDouHw1oA6Lh8NaAOi4fDWgDouHw1oA6Lh8NaAOi4fDWgDouHw1oA6Lh8NaAOi4fDWgDouHw1oA6Lh8NaAOi4fDWgDouHw1oA6Lh8NaAOi4fDWgDouHw1oA6Lh8NaAOi4fDWgDouHw1oBRyjwaRopRQpLdnsoBvk/qI/doCZQBQBQBQBQBQBQBQBQBQBQBQBQBQBQBQBQBQBQBQBQBQBQBQBQBQBQG+DBSP6CMR322/moZ16cNG/cgqYmlDSUvf0M5cukXip+VRrGUuPkyJY+g3a9u5ka3Z21ZzK176FrNG2a+nElR5ZK24jaoP7ulx8mVnjqC/d5P4NM+GdPTVl9oNSQrQn9LJadenU0jL87DVUhMFAFAI+Vfq0977UAwyf1Efu0BMoBzyd5MYjGk80oCDjI1wg8geJPkKrV8VClptfBe/D8smeqNy4x/hYNPWxJ1eUYt8zesetyzVg9Ka8X8EipriV7EchcQuKXDgqwcFhJuFCqQGLDsIuNvMfCzS5aozoOpZpp2y77vZZ8NuvU9OPjpu9ix/8Khp/wDUnV/7Y0/xqv8AOuI8p1nrkVu1+tvYZFxKnyj5H4jBjU4Dx/vS9h3agd1+nnV3DY+nWlkekuD39j3+T6jlxaK/V45CgCgLNyb5Gy4pRI35cR4G3Wb3R3eZqrVxDV1BXfl9/wA1LNOgnrPT1+xYZeRWHQcGY95Y/a1Z9TEV1+7yXwXqdCg/2+b+Ss5zyd0OgivZ2C2O9ieBv3VJhuUG8yq7lddfV28CPEYFaOnvdn1dZZMv5AxFRrLse0g2HwFFia89b27vkOhRhpa/f8ELN+QWkEwub/tft9jCpI4ycPrV15/HocPCwl9Dt6fPqUvEQMjFXBVhsQavwnGcc0dhRnCUHlltNddnIUBtwuGaRgiC7HgP8+VSUqUqsssf4PG7FwwnI0Kt5Ls3lso/zWvRwuHh9XSfX8fNyJzYuzPJlTgoFacMHhais4Lu09DjPJbxZl+W849uyqNLkmEKk+d1inpuvvO3U00LNHyTQrup+BNdToYXZkXn8nOaXEQ5vkDQ3K9Ze3vH+ao1+TrLPRd+rf3cSSNTiJqyyQKAKAt3JTkxzgEkouD6K9/mf8VnV67k8sdnr9jKxOKc24QenHj9vXsLjLloUWAsKq5SlksIcxwlRtEckI8JgAZr27K9VSTjze69/wA9QqsnDmt17/nfqXLAZbtwrpRO1EyxuWggggEdxo4hxKHn+S81d4/R7R3eY8quYfEu+Sfcy/hcW75Kj7H7P5EVaBqBQCPlX6tPe+1AMMn9RH7tAO8iy04nERQjbWwBPco3Y/wDUOIq81Tc/DteiPUrs+hcvwKQxLHGoVFFgB/5uaqU6Uebu9W9p03qeyCsbFwWpJFkZEGsHtsfmVv9BWVhKd8RY7k9Cfp2r690YqmrEF9SLiYgwKsAQQQQdwQeIIrAxcLaokicI5YZN/SYp419A2dPdbs+BBHwr6Dk7FPEUFKW1aPtXyrMimrMS1fORxyUysYnEojegOs/ur2fE2FV8RNxhZbXoT4eGaV3sWp3qKJRGAABYWAHZ5V5GMVDQ9cpOeomzCOqFZF2kyuSRAyx++PoazXH9RdpoJ9B9heMvhGit6jBZTErTeYgZhHVetFFikznvLjLAyc4B1k4+a9v8cahwlbm6uXdL13fBLiaXOUs29em8oVbRkBQF/8Aw6ywW5w8WP8ACg1rUo81h098tfjy9SGbuzo+ZYaOOMszKqjiWIAHtJ4VUhWebU9cSjZ9Et2G1xxHaL8Lj4H+K3sJUuRNC7kthQXPtqzjqlohHRI4YebPXS6sEbcdV2tpQ9zHUu3HrCvmXiHnJMulys59hhvWvhajOGcxzXD6JDbgdx96zeU6CpVsy2S179/z3k1N3RDrOOyXlOG5yZEPAnf2Dc1BiZ5Kbt2FbF1MlJtbXp4naeT0C7A8Ko0IpySZm4aEXJJknlDiIYbc48cerhqZVv7Lmpq1PXoosYikr9FFVzGxvYg2NjbsNgbHzsQfjVKSM+SFOVp+a3sH1NRx+oij9Re8DiIIUDTyJGDsNbBQTa5tfjtvWhhqale5p4SlGd7mOYlGLaGVrWvYg2uAw4d4IPsIqOrFRlZEVeCjKyKlmsQNwaqyKkkc7xcWh2XuPyrZoTz01I3sNU5ylGT2mqpScR8q/Vp732oBhk/qI/doC7/hgwGYJftSQD22B+gNZvKt1RT4SXv72O4bTtM7dRrftP0qrSxHRsetFVySHEiXCc+wZRhHB0xyJpe+HsJNTtdtm7js1QYypBwlbivc6imWNT1x7D9RWHhp2r36iSWwUZtDiGxEhhYKv9MBdo2cM2uTZbOtmsR38RX1MMRHIr8SBrUaZeCIYg1wRGgIPEHSL386x8ZNNskicv8AxbYf1EIHERm/sLdX6Gr3IF8lR7rr0/g5q7UUWvoCItv4byATv36Bb/Vv9qoY12cH2+xdweqkuz3Orx4rauI1NDt09SjSsxt63+q/qesSJNPNc/dhcdTmv6fZR3kfrrmpJW6ref8AIpxd+u/55EyVvzI/fH0NZLfTXaaqXQfYMc0mBeDnQzYe0utQruOcOjmS6oCSunneItcr22rapVOjptMirDpBlLtzJ1awNcpjD31iIueaDatx1bWB3AsDuKiryTZJRi7CnlAw5qS/7G+hrPv+pG3Fepe/Y78H6HLa+lPnwoDo/InFARJ5D6V9A4Z6ELf6r0K72ll5Ry8/hnisG1aLqbWKh1LA37NINZ7w/A6TKdLC8by6iCtkWNr3Yomq2q/aNWm/bpv21qYKlKLdziTNnJiazN732FXcbG8UeIbyYCTUXjKjXio5JRf0445I5Ef310FbdobyFfNvDyzEubQ2Z1iL3rWw0LEbOc5+13Hx+1Q8tbKa7fY7pbxXWETDTk01sQvsP0qpjf8AGu35KPKH+JPrXozqmWYmwFUYuxmxdiNmkjiYyrHzoaIR21KChDM2+r9Lahe1z1BseyXMpKzZNnzRs3vEcMDRiQMFGpwQF9GwhiTqjsF0IA7gKhqST/OsgqyUrW/NTTlr/mt7B9TUMfqII/UWESukyTRoJLRvHbUqsupla4LbWOmzb36q7GrdOdla9i7SnZWvYwy6FohLqEa6mjIWPZBpgjjIUdgDIQPICvKkrnlWalYXZk9QSK0ig5ubyt8K08H/AIu9mxyf/hXayHVouiPlX6tPe+1AMMn9RH7tANctxrQSpKnpIwYeduIPkRcfGoq9JVqbpy3/AJfuPU7O53nIs5jxUSyxHY8R2qe1WHfXyNR1KE3TqbV59a6ida6onM1VK1a50kRTiVEqpfrFWYDvClQT/wBwqlTlLM57lp3vVejOmSw9accRocWIuZY9II2klYKii5J+g7ye6om51pKEFds92anCuUWbHFYh5jcAmyg/pQbKPv7Sa+ywWFWGoqnv2vte0ryld3FtWzknZLmBgmWTsGzDvU8f/PKoMTS52nZbdqJ8PV5ud3s3nV8JmAdQym4IuDWKqjWjNVwvqjHEYiuJzO4wFE84Dp732NVG+kWkuix1h8VtV2FTQqSp6ns2JpKoeRgUzllmYCc0D1m4+S/71NgaLqVM72L1+20jxlVU6eRbX6FLrcMYKAecm8z5s6Cdjw9vaK2eTcQnHmZ93x7oiqR3lu6T241pcxqRXE2Z429XaNKx4yFlGN0mpK0VO6W7Tyv7gs8WZ7cazpUNT24uzPMBY3NTQpqCzS0SG0peLn1sT/FfM47E/wBxWcls2LsLEY5UaaqHRsw0xRlYcQb1HVhng4kVanzkHDj+I6JlmYBlDA7GsbVOzMDWLs9pOkxe1e3PbivG4iuGzhsWYOe0h9g+9cJ9IiT6RY8NjNqlTJ0zKbF162GxJmmLCqSeyubOTsjmzk1GO1lIlfUxJ7TetunDJFRW4+ipU1TgoLcY12SCPlX6tPe+1AMMn9RH7tATKAl5ZmcuHfXC7I3bbgR3MDsfjUFfDUq8ctRX9ux7T1NrYWdPxJxYFisJPfpYfINWRP8Ap/Dyf1S8V8EnOsSYjlLiXxAxBktIuy2FlUdqhe49t6vU+TMNCg6Cj0Xt4t8b8VuOHN3uPP8AiTi7W0QX79L/AE1VSX9P4dP6pW7V8HfOsrmcZ1Pim1TyFrcBwVfYo2+PGtPDYOjhlanG3Xvff+I4cm9ovq0chQBQDDKs5lw/oG69qnh8O6qtfCQravR8SzRxU6Wi1XAeDleCOtGwPkQR86zp8mVd0l5/cvR5Rp74vyFGY548jKVGkIdQHG5Hf/jzqzh+ToU4yU3dtW7F1Fevj5Tksisk79vaOsNytQDrKwPlYj4b1VfJtaL6LTXgWlyhSkukmn4kfHcrmItEmnzbc/ACpqfJrvepLuXyRVOUF/8ANd7+CtSyFiWYkk7kntrUjFRWWKsjNlJyd5bTGujkKAKAmQZk6i17jz/zWpQ5WrU1aSUl17fEjdNM8mxpbs+dXHy9JLoU0n239jnmus0xTlTeqOF5Tq0akpPpZtX28TuUE0Thm5A4fOr8+W4W0g/E45rrIeJxbP6R27uysrE46riNJaLgvzUkjBI0VTOgoAoCdluZNCdt1PEf4qtXwyqarRlPE4RVektJevaWCLOUcbNY9x2rNnSqQ+pGRUo1af1RfqvE0YrGjvH81Dq9EiFJydkriuLMAJPLvq28HNU81ulw6i68BNUs1ulfZ1fO8e4fHC3EVUvbaUr20Zjis4RRu1z3Dc1LCnOf0omp0alT6V8eJXMwx7SnfYdg/wA1p0MMqWr1Zr4bCKjq9ZenYRKslwKAR8q/Vp732oBhk/qI/doCZQBQHhoB9mHJ/QZBHIjlZhGBrAspWQ/mFgAG6gHHv8qASSIVJBFiCQR3EbEUBjQBQBQBQBQBQDvLMujZYA6uxndk1K1hDpZVuRpOogNrNyOrbvvQCvE4RowhbTZxdSrBhtsRtwIoDRQBQBQBQBQBQHhoCxZpydCF+ZYsolEalii7gSc4rk2GoMi27w699AV90IJBFiCQR3EbEUB5QBQBQBQBQBQBQDHoWTYXj1WuU1jWgKGQFl7OqOy5Fxe16AWg0B7QBQBQBQCPlX6tPe+1AMMn9RH7tATKAYYHKmljZ1ZQVbSFY2LdR3Ok9psh2+dAScLyblZ1VykYMgj1Mw4lio0j9V7Nbv0mgM8Lg8Sp1hkZmGuxfUzsYzIbDxBG2rjcaxvc2oDGPkxiHayhG3IOlgQHDaShI4Nq27tib23oCDi8teNFdtNm07BrsutBKgcdhKMD/NAQ6AKAKAKAn4bKmdQ2uNbgNZiwIQyCHWTpsF1m3G+xNrC9AS4MoxA1RrJpBJWRRIwUMpiRo5ANiwM6g8Rs++xoDZiMonmXnNUboqDSyqQGVU1WFkGmyj9enjYXO1ALcyy5oCAzI27i6FiA0baXU6gNwe7bfjQEOgCgCgCgN+DwplbSpUGzMSxsAEUuxJ8gpoBqvJiQqTqQNcAAmwa5azK3dZb7gcaA9w2FxCEuJUI9NyzkhNaFlle/Asl7MLt1rbE2oDH/APl8R+1fS0+lt6WjUG9HTq2437bW3oBXjMKY2AJU3VWBU3VlcBlIPsNAaKAKAKAKAKAy5s6S1uqCAT2AsCQPiFb+KAb4jNSjlmhUT20u5JufyylwvBCQQSRxI2sCRQEbO8QHcFdVtC21KoYgkkFtJIPpeVhYAACgF9AFAFAFAI+Vfq0977UAwyf1Efu0BMoDfh8a6CyNYX1cAetpKX3H7WYfGgJr59NrDIdOlYlUEI+kQiyG7qeuLsdQAPWNAR480lUEB+P9qEjqCPqta6EoApKkEgUBMxfKOViNIVANRtpjYFmbWWIKW1A8Gtq43JuaAWy4t2XSzXHU22/6aCNP4QAf70BpoAoAoAoCXh8zljUKjkAEEbLcEMHFmIvbUA1r2uL2vvQG2LOJFAF72kikJJa7GFdEQJBGwBO/E7b7CgPcXnUrk2IVSoUKAtgAunq3HVJBIOm1xtw2oCHPiWf02Lbs2/e5ux+J3oDVQBQBQBQGcUpUkqbEhlPsdSrD4gkfGgJvTU/DnDwt6KdnC223E7+ZoD3C5zItg1mQLp06UGoaSi6jpOuymwDhgO6gMsRn0zuX1BSWLCypdbtq0hiNWm++m9r72oBfLKWtqN9Kqo8lUWUfAUBhQBQBQBQHqmxBtfyPA+RoCwS8pOsSvPWZw7BnB6v5t4hYer/NsAbjq8BwAGwcpl1K+mS4K9TWOb6som5y1vWbaL/t7eygIy8oTpRSGYBWEgZiRMWhWIGQfq6ylt78e/egNHKHNhiXVlUqAG9I3PWYta/cL2G/fYC9gAqoAoAoBHyr9WnvfagGGT+oj92gJlAFAFAFAFAFAFAFAFAFAFAFAFAFAFAFAFAFAFAFAFAFAFAFAFAFAFAFAFAFAFAFAFAFAFAI+Vfq0977UAwyf1Efu0BMoAoAArrJJq9n4AK5B5evbC57XgCgCgCgCgGOTZLNim0xLcDix2VfafsKhq1409Nr4fmwlp0ZT13cfzaWqL8OyB15jf8AtXb5mqksXV3JLxfwWo4Wnvb8l8i7MeRMiC8bh/IjSfgeH0ryPKFtKkfD4+57LA3+h+Pz9iryxlSVYEEbEHiK0IyjJZou6KMouLtJWZjXRyFAFAFAFANMsyKSYXA0r3nt9gq/QwEprNN5V5+H52HDmkNG5J2HpNf2Crq5Ow7/AHS8V8HHOMU47J3j3HWHz/ioK/Jc4rNTeZcN/wB/zQ6jUT2i2sokCgCgCgCgNqYZyLhHI7wrEfSonXpJ2cl4okVGo9VF+DMY4WY6QpJ7rG/8VPThKp9Gv5xEKM5u0UTRks37LfEVYWDnxXn8FlYCo968/ZEbEYR09JSPPs/muJ4epDVrTqIqmFqwV2rrq1MUwzsLqjkd4ViP5Aqo61OLs5Jd6I1SqSV1F+DNTCxsdjXaaaujhpp2YV6eBQCPlX6tPe+1AMMn9RH7tAT4Yi7BVFyTYDzNd04SnJRjtZ43Yv8AkvI1VUNINb+foj2D71r0oUqD01fH44epE5Nnma5UAOFa1DEXI2ivZbk4mxCofR3LeYHZWJ/U0VSpwrU1aUnlfhe/bZehdwEFUm1LYlc6bg+TsQSwiS3urXyEcPmWaWppyr2dloIs+5GwuCUXm37Cuw+K8DXSq1KOx3XB/mn5oeOnTq7VZ8V+a/mpzfH4J4XKOLEfwR2EeVadGtGrHNH+DOq0pU5ZWR6lIwoCbgMrklkjTSy84QAxUgW4kgkWNhc1BPEU4xdmm1uuiSnTc5KJ3Tk7lMcMaxoLKo+J7yfM1BQp31ltLFabWi2EzFwivakEjynNsR4yKqFSJdpyKRyyyoOhkUddBv5r2g+zjXmDrOlUy7n67n7HuKoqpTzb16byi1umMFAFANsq5OYjEDVGll/cxsD7O01XqYqEHba+osU8NOavsXWTsHyXkSdVmUaeNwbq1uyr/Jc6Veo2/wButnv+Uvi5FiKM6S6uJ0/J8nBXhV/EYlplVK5uzDLAoriliGw1YqObYQb1sUKhwylYrKneULEpYtfYdneT3CsjlqlCg1W2KW3t+/s2WcPGVR5UZY3kziIl1Mlx26TqI+HGvn4Y6lJ2d12/a/mW5YOqlda9n4hPVwqmcMRdgqglmIAA7SdgK8lJRV2exi5OyOtcmeQkcCCSUB5SLm+6p5KPvVGop1VeWzh8lyDjTdo7eJPx+FtWfVppF6nUuJ8Ngw0trcQflv8A5q3yLXlTrOlfotX719vYsVZdC/Am4jK7dlfUKRWUxQ2XBpFUjYn6b/aqfKdeVPDvK7Nu3jt8ieEt5csFldk4Vg0sN0SjUxHSFOfZHFMpEiA9x4MPYajlGVN5oaMki1NZZK6OV57lLYaTSd1O6t3juPmK0cNiFWjrtW35KGIoc0+p7BbVkriPlX6tPe+1AMMn9RH7tAXLkLhQ0xY/psB7TxrTwELQnPu937EdR7jtGDiTm+yqtSUs54rWKNmWawygFCd5HisQQQ6BmIIPAWQkHtBHfWlhKuqOGhdyaQf1Z90/UVD/AFJrh6X/AH/5Zd5P2z7Pc6HPmsMKqrtZiCQoVnbSLXYqgJCi4ux2FxvWFC2Sx1O+cg4t1dQykMrAEEEEEHcEEcQR21RrIuUWUDl1gw0Yk7UP/a2x+dqiwVTJWy7n/KJcXDPRzb1/BRa2zHOt/h/yJSNFnxChpWAZVYXEQO42P6vPsrJqTlipOMfpXn29XBd76u1oXmfDgixFUa2FUNmliSM2tUQYpChKnsq7hcRmhrt2MnazK4i5QY1OeRZ5mhh5tiCJWhV5NSizSqQbqu4XVvqY2Ona1mbWmpxlSeppyvEO2HQyElrHrMLMyhiI2YWFmZNLEWG5OwqnXau7FuinZXJ2U5YJmLOLou1jwY9x8qpqjKq3bYtvx+e57iK+RZVtY4x+WRSpokjRl4WKiw9nd8KqVKTpSzQdnxWhQTucd5ccljgpAyXMLnqk7lG46Ce3vB8vKtvk3lD+4ThP615rj8/lopxtsNXIjIRip+uPy0sWH7ifRX7n2VbxNRq0I7X6ff5JsPTTvOWxep2qPLlVBYAADYDgBXCoJROnWbkKMzwdxtxG49oqBSlRmqkNq/LdjLCtOLjLYzflOYWX6/cV9DpXgqkdjMicXTk4vcVnOM3mWSS7u0cmKhROP5Vmh1Jcf9N0L8eBBH6hXEIOL7zzaY5tIN63KCsRsdcmsi5uHnGHXk391f0j7/8A5XzXKeIeKqZv2rSPZx7/AEsaVH9NZVt39v2+TLGwVhVYGhTmc55ZZOEPPILAmzgcLng1TYDENS5qXd8EONoJx52Pf8nv4b4QPii7f9Nbj3mNgf4vVrFztljx18P5K+Fj9Uu7x/g7OJhptXWdZbHGTpXKti84iZtI12LFFfQ3Ns4vdQ9rHcEX4EiwJNVK0HYt0pK5hlLhcShP93/1NQYCObEpLr9C1Xi5UWuz1JOe51GjFbOzBdbCNC5RLkBmA7yGsOJ0tYGxr6mPR0ZSh0FZi6JgZUI4Ekj/AEmqfKv+GP8A0vRlyP0vs90WiXNUhRQQzM5IVUUszEC52HAAcSbAbd4qpTl0bGXUj0ri9sakya0va5BBBVlZTZlZTuCDVWsWqLKby0wweBj2p1h8OPyqrh5uFePXp4/cs14KdCV92vgc7reMQR8q/Vp732oBhk/qI/doC4ci8Tpdh7DWzyb0qU4dd/FW9iKptOmYbM+rxrydDU4uVDH5cFaJxIfyy5YW2k1c5ovvsV51t+0H2Wmw+GtJPgHIx5PS/wDNE/2n6iqv9T9HDUv+/wDyy9yaryn2e5aX51J2nhCOXijjZXdk0808joykI1wedYEf2rXzEKqy2ZanSd7oMHBzMEcRYMURVJAsCQNyB2C/AdgqCtUu2yalCysVjljMBA/nYD+f9qhwqzYiNu3yJsQ8tCRTcgwwkxMCNwaRAfMahcVsYubhQnJcGYkdp9FRG1Z2CqqMbHckKo+UMTmMC95JZYQOrcNFzuosL7D8lre0VJiLtN9R4jLM4rjUOI+YrGVbmql9z0fs+4tUZWdmJ2xVaDqF3myOWLsFXck2FQVKlkd6RV2WaSZMLCt76Q0aG3EtK6xgm/ZqYX8q0qKUaSgtu19pj1JOcnJnsOOWR5EW94yoY7W666hY+ys7FKyuexEH4gYUSYGe/wCldY8ihv8AS4+NZ2CqOnjKbW928dDqX0srf4Y2WBj2mQ3+AFq+iry/XfYizRj+iu1l4x+ciJUGl3Z20IiAamOksfSIAAVWJJIG3eQDOp3RA4WZATMVmViAysrFHRrakYAGx0kjgykEEghhVaqWKWopxcvNtccDx8j31oci4pKp/bz2S2dvDv8AXtI8dQcoc4tq29n2/NhHlzLbjX1caBkXMMoh5+YavQXdvPuX4/S9Z/K2JVCnzS+qXlHf47F38C1haTk872L1+23wLjmuarEmohmJKoqqAWdmNlVQbD4kgAAkkAV865Ziyo5ROmYiXWNLo6EBkcC41DUpBUlWUjgQTwI4giqlZWLdLUQcpFBhlB/Y3y3FUoStVi1xXqW5K9OSfB+hXfw8xYSd1P61Fvap/wAGtTHq2WXavH+DNwTvmj2Pw/k6hHitqgVTQmdPUrbZe6qkRdDDG4dRpPOEK2uNGN7dVrb230jhvXNSqtXvOqdJ7NxkJ9Min2/Q05Kd8Yux+hdmv02RscsnOtLDIqs8aRtqUtbmy7RutmG4517g7Hbhbf6vI73RT5t3ujPDzfmJve3aeJ6pFzWbyw8tCP8A0vRliEdH2fA4xIdmjkjZQ8esdYEqyyadSmxBBuikHy4b1k06qtZlOdJ3ujXhozGramDO7s7kCw1N2KLmwAAA37Kjq1LklKnYrnK7EhYHv+rqj2moMPFzxEUuN/AmrtRoSb4W8TnlfQmEI+Vfq0977UAwyf1Efu0AywmJMbhh2fMdoqxhsQ6FRTXf1o8krqxcsDnIZbg/7V9LTUK0c8HdFZpraasdmFxxq1SonlyLyexn/Me1SB8LGvnP6xajh6SW3Nfus16s1OSf8klxXuXiHF7V8NGroa8qZhiMULEk2FeSnc9jA53ymzcTuFT0F4H9x7/ZWtgcM6azz2vyRmY3EKo8kdi82K8DiTFIki8UZWH/AMSDb5VcrU1Upyg96a8SktD6Gy7HLNGkiG6uAwPtr5OFWVNuEtGtGT2uL4cgjQxEelHNLNqst2M3O3VjbgOeP+kVPUxjaa6renweZRm5rIr1LnaRQM/ziLDzvGzWIsw2J2YX7K1MDTrVqClFX3bt3eaFPEUlFKbs+8ccicSk4eVSSFbQLi29gTx9o+dRYlzo1VGatpfxuvYhxNaNRJQehYc2wK4iLm2O2uNjsCDzciyaSDxB02+NWaeLy6lFxNWAyxIXlaMKokKHSqhQpVdO1uN7VXxGJzpJ7jpIr34lZkIsGyX60tkA8uLn+PqK45Kouti4y3R1ft5ibtEpn4f5kELxE2udS+ZtZh8ga+gx0HGSqLZsfsWcFJSi4d/yXTGqZObZX0PGxZTbUp1KyMrLcXUhr7EG4HsNeFayJpUrmGGj5sOS2p5H1u1tILaVQWG9gFRQNzw41zUq3O6dOxDxrggg9tU5VHFqUXZrVdpajBNWZS8RmwUst+BI7ew2r9Ow3K2FqUYzk7NpNqz22PlqtBwqSitzaLtyckCRL3sNR+NfCY3GvE4qdTdey7FovntbN6nQyUox6vN7RjmK86q2bQyOro1gbMveDxBBKkbbMbEHeo41rHEqVyHDEUMju+t5CuogaVAQWVVW5IAuTuSbseywEVWrfQlp07alf5XY4LCVv1n6oHl+o/x9a5wlN1K64LV+3mdYqap0Xxei9yj4ado3V1NmU3Fb1SCqRcXvMWnNwkpLcdJyXlAk6ixs/avaPZ3isKtTnRdpdz4mzSnCqrx8OBNnxFVpVCxGAnxuKsRWlyDTlUxTnuin4vRe5JNWhY0HHedfY5SDKYYfG/mLc+VZXLVFywja/a0+7Y/W5LCO4scOK2r5KNU4lTMMZj1RSzsFA7TXWZydo6s8yqKu9hzzlBm/9Q+2yLfT5+ZrZweF5lZpfU/LqMjF4nnXaOxefX8CqrpUEfKv1ae99qAYZP6iP3aAmUBkjkbgkVJTqzpu8G0zxpPabDimPE3q8uV8WlbN5I55uJgkpBDAkEcD3Vn15yxDbqvNfbckg3Bpx0sOI+VEwFuofOx+xrLfJdK+jfl8F/8A/RqW1S/O8g47NpZtnc2/aNh/A41ZpYSlS1iteLK9XFVKmjenBEKrJXCgLHyT5XS4I6bc5ETcoTYqe0oez2cDWbjuTYYnpxdpcePb8ncZ2OhYT8QME4uZGjPcyNcfFQQf5r56ryXjYuyjfsa92mSqcSBm/wCI8CAiANK3ZcFEHtJ3PwFe0eQsTVf6rUV4vwWniw6qWw5jmGNeeRpZDd3NyfkAO4AWHwr6zD0IUKapU1ZL88WQN3d2O+R3KpsCzArricgsoNiCNtS+dtrdthVHlLk1YtKUXaS2cGuDOoTynS8Hy2wUgvz6p5PdSP5+1fOTwONpuzg32a+hNmi95Dzb8QMLEp5tjM/YEvb4sdrey9S0eSsXWfSWVcX8bfQ8c4o5dnucyYuUySnyVR6KL3D/AD219Rg8HTwtPJDve9shlJyepAjkKkMpIINwRxBqxKKkssth5GTi7raXDK+V4IAmBU/uG4PtHZWRWwFSDvT1Xn9zVpY2nL69H5fYZvyggtfnV/n7VTdGv/o/AtKrR/2XiJM15TCxEVyf3HYD2DtqxR5NnN3q6Lhv+xBW5QhFWp6vju+5VSb8a3EraIx223dljyHlJzShJL6RwYb2HcRWXisBJyc6W/avg0sPjYqKhU3bH8lmj5QQketT4m31rP5qstHB+DLvOUnskvFEHMOVMSjqnnG7hw+JqWng69R6qy6/jaR1MVRprR3fV87Cm4/GvM5dzv2DsA7hW1QoRoxyx/kyK1aVWWaX8EapiI9ViDcEg944140mrM9Tad0TFzecC3Ot8bH61WlgcO3dx9SwsZXX7vQ0/wBY99RYk+e9XcPP+3WWmklwPYYytF3vft/PQ3DM27hVxY7jHz+xZXKXGHn9jTLi2btt7KjnjJy0WhFUx9SStHT18fg3R5vMosJGt8D8zWU8Fh275fVehEsZXStm9Pcj4jEu5u7M3tJNTU6UKf0JIhnVnP6nc1VIcBQCPlX6tPe+1AMMn9RH7tATKAKAlZVhxJPFG19LyIptsbMwBse+xoBy+SRpEZ+vIn5jIoYKXTVAq3IB06DK4e3atthvQCnN8KsbgLcBo45NLG7JzihtJNhe17g2GxFAQqAKAKAKAKA8Y7UA+x2QBed0SIxSWNANViqskzsZSwABHNDge/yoDFspRTzTiQSiF5i+pdClFZyhW3Dq6C2r0+ygElAFAFAFAFAFAZRrcgd5A/k0BZ8RyajTnXDO0UbSabaQziIMHQmxAcOu5t6O9txQCrGZZdFliBCNHzhVmUstmdWtwLr1NVwOB/kBXQBQBQBQBQBQBQDvD5VG7xQgSc464dzJdSiidoxulr6VEgGrVu4tbfYDX0Ys0YfDqynnDGUkkS7bKVIJCgNdgpXfdl76AUUAUAUAUAj5V+rT3vtQDDJ/UR+7QDvAZdziM2vSQWCjSTqZY2k3IPVFkIvvuR52AbYjkwurSstjfTZlJGpppoxYjsAhJO1+7jagIyZCdKyLL6as8XUYM3NoZG1WP5R223N+PCgJa8nnjYacVpIkESlNRKyuxjYDQ3VF1FzcG3EXFqAU4bAGWMyvIbtzzC4Zy3MIskpZr7HSwt3nbbjQE7F8mjEJNcgHNWLsFY2Ui66V213ul9xa7D9JoDHPOT/Mc4wkUhXayEjXo514lY73vdDtpAt23uAAioAoAoDZh8O0h0qLnSzW7wil2t3mynagHeHy3FxyORYuup2BbVq086gfbj6Mmlza19iLi4GyfJMXpaNGLRahYBmEZLFL2U7ABpBx7QTvY2Ar80elitwbG1wbg27j20BhQBQBQE/AZQ8oDLpsWZbXGo6NBkKqeNhIp4jjQEibk/ILENGQVDXLBbXj51gR/alySPqQKAxTk/OSAoUsbFAHW7qSgV071vIu/n5GwEhspxaG+sqdRdfzGUu5VyWUGx16Ufc2O3mLgZZfBNOja3B53QesQ0rgSrCCNTDqhmPE2uvxoCHFkUrEBdBY8RrUFTpDlWvYAhCWPkrftIoDPD5C78CN0LILjVIREktkW+4/MQX/ALuGxAAiZllskDBZBYkXHHcXKnj5qfrwINARKA24XDtI6oguzGw3sO8kk8AACfhQE7D5FLICY9DgFVurXHXKAb8BvIuxseO2xsBsfk+9lKNG901tZh1FDuhY96DR6Xnw7wCXAYgQ2Ml4gC6pzh0sAEkLonCwEyN2cT2g0BMwkeIYGV5OcbQAqu3OPokSSS9i10uIuw3IbzsQF7ZFL1rc2dIcsQ62URG0t/cJW/vC170BvHJyQsygjVYaEJXW95FjvYEgLcne59GgF2YYF4X0SCxsGHmG4HfcfEA0BGoBHyr9WnvfagGGT+oj92gJyyEcCR7CR2W+hI+NAbGxchteRzY6h1m2a97jfY3JN+80BJjziYLIustzgs7MSzEFdJGonfq7b3t2WoCPJjZGILSSEi1iXYkad1tc7Wubd1zQGMWKdQVV3VSQSFZgCRuCQDYkWH8UBlHjJFIKySAi9iHYWve9rHa+pv8AUe+gPJMXIy6WkdluW0lmI1Hi1ibX3O/HegNNAFAFAbcLiWjdXjYq6m6kdh+NASY84mW1nvYIo1KjWESlEtqBtZWYXG51G970B6c5m26/AqQdMeoFdNrNpuPQUkA7kXN7m4EAmgCgCgCgJOGx8kdtDFdJcjYbGQKH4jtCL/poDZ0tN1evfTe11QixXQQwIswKnTY322oCXHyhlCMP1nhJ1QUGpGARQvVsY1sFIX+08aAhnNJdusBY3AVI1AOlk2VVAHVZhw7TQBhs0ljUKjWAtbqoSLMHADEarawG03tegM0zqcWKyaSOBVUDfpFywF2NkUXNyQCOBIIHiZxMosHttYWVAVGlUsjWug0og6pHoigI+KxTSG72va3VVEHEnggA4km9u2gNNAbMPMyMHQ2ZTcHbb+dj7DQE1M8nHBwLcLRxdX0dl6vVHUQ2Fh1RQGEebzKFUPYLsOql7XZtLHTdku7HS1xudqAwkzKVuL9jLYKoAV1RGAAAAGmNBYcAotQHq5rMECB7AC3opqsAygF7aiAHcAE7atrUBsbO5ySecte97LGobUSW1AKA2onrX9La97CgDpyfxN9t9KatmD21ab6dQvpvbjtuaAh4icubta+w2VVAA2ACqAAPYKA10Aj5V+rT3vtQDDJ/UR+7QEygCgCgCgCgCgCgCgCgCgCgCgCgCgCgCgCgCgCgCgCgCgCgCgCgCgCgCgCgCgCgCgCgCgCgEfKv1ae99qASrmUqjSrkAcBttQHvS83iN8qAOl5vEb5UAdLzeI3yoA6Xm8RvlQB0vN4jfKgDpebxG+VAHS83iN8qAOl5vEb5UAdLzeI3yoA6Xm8RvlQB0vN4jfKgDpebxG+VAHS83iN8qAOl5vEb5UAdLzeI3yoA6Xm8RvlQB0vN4jfKgDpebxG+VAHS83iN8qAOl5vEb5UAdLzeI3yoA6Xm8RvlQB0vN4jfKgDpebxG+VAHS83iN8qAOl5vEb5UAdLzeI3yoA6Xm8RvlQB0vN4jfKgDpebxG+VAHS83iN8qAOl5vEb5UAdLzeI3yoA6Xm8RvlQB0vN4jfKgMJMY8gs7FgNxe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UFRUXGBYYGBgYGBUYFxUYFRgaFxUYFxcYICggGBwlHBcYITEhJSkrLi4uFx8zODMsNyouLisBCgoKDg0OGxAQGywkICUsLCwsLzQsLCwvLCwsLCwsLCwwLCwsLCwuLCwsLCwsLC0sLCwsLDQsLCwsLCwsLCwsLP/AABEIAKsBJgMBEQACEQEDEQH/xAAcAAACAgMBAQAAAAAAAAAAAAAABQQGAgMHAQj/xABCEAACAQIEAQgIBQMCBQUBAAABAgMAEQQFEiExBhMVIkFRU2EyM3FygaGxwQcjQlKRFGLRkuEXJEOi8DRzgrLxFv/EABsBAQADAQEBAQAAAAAAAAAAAAADBAUCAQYH/8QANxEAAgECAwMLAwMFAQEBAAAAAAECAxEEEiExQVEFEyJhcYGRobHB0TLh8CNC8QYUM1JywkMV/9oADAMBAAIRAxEAPwDnWV5dE0SFkUkjc99ASui4fDWgDouHw1oA6Lh8NaAOi4fDWgDouHw1oA6Lh8NaAOi4fDWgDouHw1oA6Lh8NaAOi4fDWgDouHw1oA6Lh8NaAOi4fDWgDouHw1oA6Lh8NaAOi4fDWgDouHw1oA6Lh8NaAOi4fDWgDouHw1oA6Lh8NaAOi4fDWgDouHw1oA6Lh8NaAOi4fDWgDouHw1oA6Lh8NaAOi4fDWgDouHw1oA6Lh8NaAOi4fDWgDouHw1oA6Lh8NaAOi4fDWgDouHw1oBRyjwaRopRQpLdnsoBvk/qI/doCZQBQBQBQBQBQBQBQBQBQBQBQBQBQBQBQBQBQBQBQBQBQBQBQBQBQBQG+DBSP6CMR322/moZ16cNG/cgqYmlDSUvf0M5cukXip+VRrGUuPkyJY+g3a9u5ka3Z21ZzK176FrNG2a+nElR5ZK24jaoP7ulx8mVnjqC/d5P4NM+GdPTVl9oNSQrQn9LJadenU0jL87DVUhMFAFAI+Vfq0977UAwyf1Efu0BMoBzyd5MYjGk80oCDjI1wg8geJPkKrV8VClptfBe/D8smeqNy4x/hYNPWxJ1eUYt8zesetyzVg9Ka8X8EipriV7EchcQuKXDgqwcFhJuFCqQGLDsIuNvMfCzS5aozoOpZpp2y77vZZ8NuvU9OPjpu9ix/8Khp/wDUnV/7Y0/xqv8AOuI8p1nrkVu1+tvYZFxKnyj5H4jBjU4Dx/vS9h3agd1+nnV3DY+nWlkekuD39j3+T6jlxaK/V45CgCgLNyb5Gy4pRI35cR4G3Wb3R3eZqrVxDV1BXfl9/wA1LNOgnrPT1+xYZeRWHQcGY95Y/a1Z9TEV1+7yXwXqdCg/2+b+Ss5zyd0OgivZ2C2O9ieBv3VJhuUG8yq7lddfV28CPEYFaOnvdn1dZZMv5AxFRrLse0g2HwFFia89b27vkOhRhpa/f8ELN+QWkEwub/tft9jCpI4ycPrV15/HocPCwl9Dt6fPqUvEQMjFXBVhsQavwnGcc0dhRnCUHlltNddnIUBtwuGaRgiC7HgP8+VSUqUqsssf4PG7FwwnI0Kt5Ls3lso/zWvRwuHh9XSfX8fNyJzYuzPJlTgoFacMHhais4Lu09DjPJbxZl+W849uyqNLkmEKk+d1inpuvvO3U00LNHyTQrup+BNdToYXZkXn8nOaXEQ5vkDQ3K9Ze3vH+ao1+TrLPRd+rf3cSSNTiJqyyQKAKAt3JTkxzgEkouD6K9/mf8VnV67k8sdnr9jKxOKc24QenHj9vXsLjLloUWAsKq5SlksIcxwlRtEckI8JgAZr27K9VSTjze69/wA9QqsnDmt17/nfqXLAZbtwrpRO1EyxuWggggEdxo4hxKHn+S81d4/R7R3eY8quYfEu+Sfcy/hcW75Kj7H7P5EVaBqBQCPlX6tPe+1AMMn9RH7tAO8iy04nERQjbWwBPco3Y/wDUOIq81Tc/DteiPUrs+hcvwKQxLHGoVFFgB/5uaqU6Uebu9W9p03qeyCsbFwWpJFkZEGsHtsfmVv9BWVhKd8RY7k9Cfp2r690YqmrEF9SLiYgwKsAQQQQdwQeIIrAxcLaokicI5YZN/SYp419A2dPdbs+BBHwr6Dk7FPEUFKW1aPtXyrMimrMS1fORxyUysYnEojegOs/ur2fE2FV8RNxhZbXoT4eGaV3sWp3qKJRGAABYWAHZ5V5GMVDQ9cpOeomzCOqFZF2kyuSRAyx++PoazXH9RdpoJ9B9heMvhGit6jBZTErTeYgZhHVetFFikznvLjLAyc4B1k4+a9v8cahwlbm6uXdL13fBLiaXOUs29em8oVbRkBQF/8Aw6ywW5w8WP8ACg1rUo81h098tfjy9SGbuzo+ZYaOOMszKqjiWIAHtJ4VUhWebU9cSjZ9Et2G1xxHaL8Lj4H+K3sJUuRNC7kthQXPtqzjqlohHRI4YebPXS6sEbcdV2tpQ9zHUu3HrCvmXiHnJMulys59hhvWvhajOGcxzXD6JDbgdx96zeU6CpVsy2S179/z3k1N3RDrOOyXlOG5yZEPAnf2Dc1BiZ5Kbt2FbF1MlJtbXp4naeT0C7A8Ko0IpySZm4aEXJJknlDiIYbc48cerhqZVv7Lmpq1PXoosYikr9FFVzGxvYg2NjbsNgbHzsQfjVKSM+SFOVp+a3sH1NRx+oij9Re8DiIIUDTyJGDsNbBQTa5tfjtvWhhqale5p4SlGd7mOYlGLaGVrWvYg2uAw4d4IPsIqOrFRlZEVeCjKyKlmsQNwaqyKkkc7xcWh2XuPyrZoTz01I3sNU5ylGT2mqpScR8q/Vp732oBhk/qI/doC7/hgwGYJftSQD22B+gNZvKt1RT4SXv72O4bTtM7dRrftP0qrSxHRsetFVySHEiXCc+wZRhHB0xyJpe+HsJNTtdtm7js1QYypBwlbivc6imWNT1x7D9RWHhp2r36iSWwUZtDiGxEhhYKv9MBdo2cM2uTZbOtmsR38RX1MMRHIr8SBrUaZeCIYg1wRGgIPEHSL386x8ZNNskicv8AxbYf1EIHERm/sLdX6Gr3IF8lR7rr0/g5q7UUWvoCItv4byATv36Bb/Vv9qoY12cH2+xdweqkuz3Orx4rauI1NDt09SjSsxt63+q/qesSJNPNc/dhcdTmv6fZR3kfrrmpJW6ref8AIpxd+u/55EyVvzI/fH0NZLfTXaaqXQfYMc0mBeDnQzYe0utQruOcOjmS6oCSunneItcr22rapVOjptMirDpBlLtzJ1awNcpjD31iIueaDatx1bWB3AsDuKiryTZJRi7CnlAw5qS/7G+hrPv+pG3Fepe/Y78H6HLa+lPnwoDo/InFARJ5D6V9A4Z6ELf6r0K72ll5Ry8/hnisG1aLqbWKh1LA37NINZ7w/A6TKdLC8by6iCtkWNr3Yomq2q/aNWm/bpv21qYKlKLdziTNnJiazN732FXcbG8UeIbyYCTUXjKjXio5JRf0445I5Ef310FbdobyFfNvDyzEubQ2Z1iL3rWw0LEbOc5+13Hx+1Q8tbKa7fY7pbxXWETDTk01sQvsP0qpjf8AGu35KPKH+JPrXozqmWYmwFUYuxmxdiNmkjiYyrHzoaIR21KChDM2+r9Lahe1z1BseyXMpKzZNnzRs3vEcMDRiQMFGpwQF9GwhiTqjsF0IA7gKhqST/OsgqyUrW/NTTlr/mt7B9TUMfqII/UWESukyTRoJLRvHbUqsupla4LbWOmzb36q7GrdOdla9i7SnZWvYwy6FohLqEa6mjIWPZBpgjjIUdgDIQPICvKkrnlWalYXZk9QSK0ig5ubyt8K08H/AIu9mxyf/hXayHVouiPlX6tPe+1AMMn9RH7tANctxrQSpKnpIwYeduIPkRcfGoq9JVqbpy3/AJfuPU7O53nIs5jxUSyxHY8R2qe1WHfXyNR1KE3TqbV59a6ida6onM1VK1a50kRTiVEqpfrFWYDvClQT/wBwqlTlLM57lp3vVejOmSw9accRocWIuZY9II2klYKii5J+g7ye6om51pKEFds92anCuUWbHFYh5jcAmyg/pQbKPv7Sa+ywWFWGoqnv2vte0ryld3FtWzknZLmBgmWTsGzDvU8f/PKoMTS52nZbdqJ8PV5ud3s3nV8JmAdQym4IuDWKqjWjNVwvqjHEYiuJzO4wFE84Dp732NVG+kWkuix1h8VtV2FTQqSp6ns2JpKoeRgUzllmYCc0D1m4+S/71NgaLqVM72L1+20jxlVU6eRbX6FLrcMYKAecm8z5s6Cdjw9vaK2eTcQnHmZ93x7oiqR3lu6T241pcxqRXE2Z429XaNKx4yFlGN0mpK0VO6W7Tyv7gs8WZ7cazpUNT24uzPMBY3NTQpqCzS0SG0peLn1sT/FfM47E/wBxWcls2LsLEY5UaaqHRsw0xRlYcQb1HVhng4kVanzkHDj+I6JlmYBlDA7GsbVOzMDWLs9pOkxe1e3PbivG4iuGzhsWYOe0h9g+9cJ9IiT6RY8NjNqlTJ0zKbF162GxJmmLCqSeyubOTsjmzk1GO1lIlfUxJ7TetunDJFRW4+ipU1TgoLcY12SCPlX6tPe+1AMMn9RH7tATKAl5ZmcuHfXC7I3bbgR3MDsfjUFfDUq8ctRX9ux7T1NrYWdPxJxYFisJPfpYfINWRP8Ap/Dyf1S8V8EnOsSYjlLiXxAxBktIuy2FlUdqhe49t6vU+TMNCg6Cj0Xt4t8b8VuOHN3uPP8AiTi7W0QX79L/AE1VSX9P4dP6pW7V8HfOsrmcZ1Pim1TyFrcBwVfYo2+PGtPDYOjhlanG3Xvff+I4cm9ovq0chQBQDDKs5lw/oG69qnh8O6qtfCQravR8SzRxU6Wi1XAeDleCOtGwPkQR86zp8mVd0l5/cvR5Rp74vyFGY548jKVGkIdQHG5Hf/jzqzh+ToU4yU3dtW7F1Fevj5Tksisk79vaOsNytQDrKwPlYj4b1VfJtaL6LTXgWlyhSkukmn4kfHcrmItEmnzbc/ACpqfJrvepLuXyRVOUF/8ANd7+CtSyFiWYkk7kntrUjFRWWKsjNlJyd5bTGujkKAKAmQZk6i17jz/zWpQ5WrU1aSUl17fEjdNM8mxpbs+dXHy9JLoU0n239jnmus0xTlTeqOF5Tq0akpPpZtX28TuUE0Thm5A4fOr8+W4W0g/E45rrIeJxbP6R27uysrE46riNJaLgvzUkjBI0VTOgoAoCdluZNCdt1PEf4qtXwyqarRlPE4RVektJevaWCLOUcbNY9x2rNnSqQ+pGRUo1af1RfqvE0YrGjvH81Dq9EiFJydkriuLMAJPLvq28HNU81ulw6i68BNUs1ulfZ1fO8e4fHC3EVUvbaUr20Zjis4RRu1z3Dc1LCnOf0omp0alT6V8eJXMwx7SnfYdg/wA1p0MMqWr1Zr4bCKjq9ZenYRKslwKAR8q/Vp732oBhk/qI/doCZQBQHhoB9mHJ/QZBHIjlZhGBrAspWQ/mFgAG6gHHv8qASSIVJBFiCQR3EbEUBjQBQBQBQBQBQDvLMujZYA6uxndk1K1hDpZVuRpOogNrNyOrbvvQCvE4RowhbTZxdSrBhtsRtwIoDRQBQBQBQBQBQHhoCxZpydCF+ZYsolEalii7gSc4rk2GoMi27w699AV90IJBFiCQR3EbEUB5QBQBQBQBQBQBQDHoWTYXj1WuU1jWgKGQFl7OqOy5Fxe16AWg0B7QBQBQBQCPlX6tPe+1AMMn9RH7tATKAYYHKmljZ1ZQVbSFY2LdR3Ok9psh2+dAScLyblZ1VykYMgj1Mw4lio0j9V7Nbv0mgM8Lg8Sp1hkZmGuxfUzsYzIbDxBG2rjcaxvc2oDGPkxiHayhG3IOlgQHDaShI4Nq27tib23oCDi8teNFdtNm07BrsutBKgcdhKMD/NAQ6AKAKAKAn4bKmdQ2uNbgNZiwIQyCHWTpsF1m3G+xNrC9AS4MoxA1RrJpBJWRRIwUMpiRo5ANiwM6g8Rs++xoDZiMonmXnNUboqDSyqQGVU1WFkGmyj9enjYXO1ALcyy5oCAzI27i6FiA0baXU6gNwe7bfjQEOgCgCgCgN+DwplbSpUGzMSxsAEUuxJ8gpoBqvJiQqTqQNcAAmwa5azK3dZb7gcaA9w2FxCEuJUI9NyzkhNaFlle/Asl7MLt1rbE2oDH/APl8R+1fS0+lt6WjUG9HTq2437bW3oBXjMKY2AJU3VWBU3VlcBlIPsNAaKAKAKAKAKAy5s6S1uqCAT2AsCQPiFb+KAb4jNSjlmhUT20u5JufyylwvBCQQSRxI2sCRQEbO8QHcFdVtC21KoYgkkFtJIPpeVhYAACgF9AFAFAFAI+Vfq0977UAwyf1Efu0BMoDfh8a6CyNYX1cAetpKX3H7WYfGgJr59NrDIdOlYlUEI+kQiyG7qeuLsdQAPWNAR480lUEB+P9qEjqCPqta6EoApKkEgUBMxfKOViNIVANRtpjYFmbWWIKW1A8Gtq43JuaAWy4t2XSzXHU22/6aCNP4QAf70BpoAoAoAoCXh8zljUKjkAEEbLcEMHFmIvbUA1r2uL2vvQG2LOJFAF72kikJJa7GFdEQJBGwBO/E7b7CgPcXnUrk2IVSoUKAtgAunq3HVJBIOm1xtw2oCHPiWf02Lbs2/e5ux+J3oDVQBQBQBQGcUpUkqbEhlPsdSrD4gkfGgJvTU/DnDwt6KdnC223E7+ZoD3C5zItg1mQLp06UGoaSi6jpOuymwDhgO6gMsRn0zuX1BSWLCypdbtq0hiNWm++m9r72oBfLKWtqN9Kqo8lUWUfAUBhQBQBQBQHqmxBtfyPA+RoCwS8pOsSvPWZw7BnB6v5t4hYer/NsAbjq8BwAGwcpl1K+mS4K9TWOb6som5y1vWbaL/t7eygIy8oTpRSGYBWEgZiRMWhWIGQfq6ylt78e/egNHKHNhiXVlUqAG9I3PWYta/cL2G/fYC9gAqoAoAoBHyr9WnvfagGGT+oj92gJlAFAFAFAFAFAFAFAFAFAFAFAFAFAFAFAFAFAFAFAFAFAFAFAFAFAFAFAFAFAFAFAFAFAFAI+Vfq0977UAwyf1Efu0BMoAoAArrJJq9n4AK5B5evbC57XgCgCgCgCgGOTZLNim0xLcDix2VfafsKhq1409Nr4fmwlp0ZT13cfzaWqL8OyB15jf8AtXb5mqksXV3JLxfwWo4Wnvb8l8i7MeRMiC8bh/IjSfgeH0ryPKFtKkfD4+57LA3+h+Pz9iryxlSVYEEbEHiK0IyjJZou6KMouLtJWZjXRyFAFAFAFANMsyKSYXA0r3nt9gq/QwEprNN5V5+H52HDmkNG5J2HpNf2Crq5Ow7/AHS8V8HHOMU47J3j3HWHz/ioK/Jc4rNTeZcN/wB/zQ6jUT2i2sokCgCgCgCgNqYZyLhHI7wrEfSonXpJ2cl4okVGo9VF+DMY4WY6QpJ7rG/8VPThKp9Gv5xEKM5u0UTRks37LfEVYWDnxXn8FlYCo968/ZEbEYR09JSPPs/muJ4epDVrTqIqmFqwV2rrq1MUwzsLqjkd4ViP5Aqo61OLs5Jd6I1SqSV1F+DNTCxsdjXaaaujhpp2YV6eBQCPlX6tPe+1AMMn9RH7tAT4Yi7BVFyTYDzNd04SnJRjtZ43Yv8AkvI1VUNINb+foj2D71r0oUqD01fH44epE5Nnma5UAOFa1DEXI2ivZbk4mxCofR3LeYHZWJ/U0VSpwrU1aUnlfhe/bZehdwEFUm1LYlc6bg+TsQSwiS3urXyEcPmWaWppyr2dloIs+5GwuCUXm37Cuw+K8DXSq1KOx3XB/mn5oeOnTq7VZ8V+a/mpzfH4J4XKOLEfwR2EeVadGtGrHNH+DOq0pU5ZWR6lIwoCbgMrklkjTSy84QAxUgW4kgkWNhc1BPEU4xdmm1uuiSnTc5KJ3Tk7lMcMaxoLKo+J7yfM1BQp31ltLFabWi2EzFwivakEjynNsR4yKqFSJdpyKRyyyoOhkUddBv5r2g+zjXmDrOlUy7n67n7HuKoqpTzb16byi1umMFAFANsq5OYjEDVGll/cxsD7O01XqYqEHba+osU8NOavsXWTsHyXkSdVmUaeNwbq1uyr/Jc6Veo2/wButnv+Uvi5FiKM6S6uJ0/J8nBXhV/EYlplVK5uzDLAoriliGw1YqObYQb1sUKhwylYrKneULEpYtfYdneT3CsjlqlCg1W2KW3t+/s2WcPGVR5UZY3kziIl1Mlx26TqI+HGvn4Y6lJ2d12/a/mW5YOqlda9n4hPVwqmcMRdgqglmIAA7SdgK8lJRV2exi5OyOtcmeQkcCCSUB5SLm+6p5KPvVGop1VeWzh8lyDjTdo7eJPx+FtWfVppF6nUuJ8Ngw0trcQflv8A5q3yLXlTrOlfotX719vYsVZdC/Am4jK7dlfUKRWUxQ2XBpFUjYn6b/aqfKdeVPDvK7Nu3jt8ieEt5csFldk4Vg0sN0SjUxHSFOfZHFMpEiA9x4MPYajlGVN5oaMki1NZZK6OV57lLYaTSd1O6t3juPmK0cNiFWjrtW35KGIoc0+p7BbVkriPlX6tPe+1AMMn9RH7tAXLkLhQ0xY/psB7TxrTwELQnPu937EdR7jtGDiTm+yqtSUs54rWKNmWawygFCd5HisQQQ6BmIIPAWQkHtBHfWlhKuqOGhdyaQf1Z90/UVD/AFJrh6X/AH/5Zd5P2z7Pc6HPmsMKqrtZiCQoVnbSLXYqgJCi4ux2FxvWFC2Sx1O+cg4t1dQykMrAEEEEEHcEEcQR21RrIuUWUDl1gw0Yk7UP/a2x+dqiwVTJWy7n/KJcXDPRzb1/BRa2zHOt/h/yJSNFnxChpWAZVYXEQO42P6vPsrJqTlipOMfpXn29XBd76u1oXmfDgixFUa2FUNmliSM2tUQYpChKnsq7hcRmhrt2MnazK4i5QY1OeRZ5mhh5tiCJWhV5NSizSqQbqu4XVvqY2Ona1mbWmpxlSeppyvEO2HQyElrHrMLMyhiI2YWFmZNLEWG5OwqnXau7FuinZXJ2U5YJmLOLou1jwY9x8qpqjKq3bYtvx+e57iK+RZVtY4x+WRSpokjRl4WKiw9nd8KqVKTpSzQdnxWhQTucd5ccljgpAyXMLnqk7lG46Ce3vB8vKtvk3lD+4ThP615rj8/lopxtsNXIjIRip+uPy0sWH7ifRX7n2VbxNRq0I7X6ff5JsPTTvOWxep2qPLlVBYAADYDgBXCoJROnWbkKMzwdxtxG49oqBSlRmqkNq/LdjLCtOLjLYzflOYWX6/cV9DpXgqkdjMicXTk4vcVnOM3mWSS7u0cmKhROP5Vmh1Jcf9N0L8eBBH6hXEIOL7zzaY5tIN63KCsRsdcmsi5uHnGHXk391f0j7/8A5XzXKeIeKqZv2rSPZx7/AEsaVH9NZVt39v2+TLGwVhVYGhTmc55ZZOEPPILAmzgcLng1TYDENS5qXd8EONoJx52Pf8nv4b4QPii7f9Nbj3mNgf4vVrFztljx18P5K+Fj9Uu7x/g7OJhptXWdZbHGTpXKti84iZtI12LFFfQ3Ns4vdQ9rHcEX4EiwJNVK0HYt0pK5hlLhcShP93/1NQYCObEpLr9C1Xi5UWuz1JOe51GjFbOzBdbCNC5RLkBmA7yGsOJ0tYGxr6mPR0ZSh0FZi6JgZUI4Ekj/AEmqfKv+GP8A0vRlyP0vs90WiXNUhRQQzM5IVUUszEC52HAAcSbAbd4qpTl0bGXUj0ri9sakya0va5BBBVlZTZlZTuCDVWsWqLKby0wweBj2p1h8OPyqrh5uFePXp4/cs14KdCV92vgc7reMQR8q/Vp732oBhk/qI/doC4ci8Tpdh7DWzyb0qU4dd/FW9iKptOmYbM+rxrydDU4uVDH5cFaJxIfyy5YW2k1c5ovvsV51t+0H2Wmw+GtJPgHIx5PS/wDNE/2n6iqv9T9HDUv+/wDyy9yaryn2e5aX51J2nhCOXijjZXdk0808joykI1wedYEf2rXzEKqy2ZanSd7oMHBzMEcRYMURVJAsCQNyB2C/AdgqCtUu2yalCysVjljMBA/nYD+f9qhwqzYiNu3yJsQ8tCRTcgwwkxMCNwaRAfMahcVsYubhQnJcGYkdp9FRG1Z2CqqMbHckKo+UMTmMC95JZYQOrcNFzuosL7D8lre0VJiLtN9R4jLM4rjUOI+YrGVbmql9z0fs+4tUZWdmJ2xVaDqF3myOWLsFXck2FQVKlkd6RV2WaSZMLCt76Q0aG3EtK6xgm/ZqYX8q0qKUaSgtu19pj1JOcnJnsOOWR5EW94yoY7W666hY+ys7FKyuexEH4gYUSYGe/wCldY8ihv8AS4+NZ2CqOnjKbW928dDqX0srf4Y2WBj2mQ3+AFq+iry/XfYizRj+iu1l4x+ciJUGl3Z20IiAamOksfSIAAVWJJIG3eQDOp3RA4WZATMVmViAysrFHRrakYAGx0kjgykEEghhVaqWKWopxcvNtccDx8j31oci4pKp/bz2S2dvDv8AXtI8dQcoc4tq29n2/NhHlzLbjX1caBkXMMoh5+YavQXdvPuX4/S9Z/K2JVCnzS+qXlHf47F38C1haTk872L1+23wLjmuarEmohmJKoqqAWdmNlVQbD4kgAAkkAV865Ziyo5ROmYiXWNLo6EBkcC41DUpBUlWUjgQTwI4giqlZWLdLUQcpFBhlB/Y3y3FUoStVi1xXqW5K9OSfB+hXfw8xYSd1P61Fvap/wAGtTHq2WXavH+DNwTvmj2Pw/k6hHitqgVTQmdPUrbZe6qkRdDDG4dRpPOEK2uNGN7dVrb230jhvXNSqtXvOqdJ7NxkJ9Min2/Q05Kd8Yux+hdmv02RscsnOtLDIqs8aRtqUtbmy7RutmG4517g7Hbhbf6vI73RT5t3ujPDzfmJve3aeJ6pFzWbyw8tCP8A0vRliEdH2fA4xIdmjkjZQ8esdYEqyyadSmxBBuikHy4b1k06qtZlOdJ3ujXhozGramDO7s7kCw1N2KLmwAAA37Kjq1LklKnYrnK7EhYHv+rqj2moMPFzxEUuN/AmrtRoSb4W8TnlfQmEI+Vfq0977UAwyf1Efu0AywmJMbhh2fMdoqxhsQ6FRTXf1o8krqxcsDnIZbg/7V9LTUK0c8HdFZpraasdmFxxq1SonlyLyexn/Me1SB8LGvnP6xajh6SW3Nfus16s1OSf8klxXuXiHF7V8NGroa8qZhiMULEk2FeSnc9jA53ymzcTuFT0F4H9x7/ZWtgcM6azz2vyRmY3EKo8kdi82K8DiTFIki8UZWH/AMSDb5VcrU1Upyg96a8SktD6Gy7HLNGkiG6uAwPtr5OFWVNuEtGtGT2uL4cgjQxEelHNLNqst2M3O3VjbgOeP+kVPUxjaa6renweZRm5rIr1LnaRQM/ziLDzvGzWIsw2J2YX7K1MDTrVqClFX3bt3eaFPEUlFKbs+8ccicSk4eVSSFbQLi29gTx9o+dRYlzo1VGatpfxuvYhxNaNRJQehYc2wK4iLm2O2uNjsCDzciyaSDxB02+NWaeLy6lFxNWAyxIXlaMKokKHSqhQpVdO1uN7VXxGJzpJ7jpIr34lZkIsGyX60tkA8uLn+PqK45Kouti4y3R1ft5ibtEpn4f5kELxE2udS+ZtZh8ga+gx0HGSqLZsfsWcFJSi4d/yXTGqZObZX0PGxZTbUp1KyMrLcXUhr7EG4HsNeFayJpUrmGGj5sOS2p5H1u1tILaVQWG9gFRQNzw41zUq3O6dOxDxrggg9tU5VHFqUXZrVdpajBNWZS8RmwUst+BI7ew2r9Ow3K2FqUYzk7NpNqz22PlqtBwqSitzaLtyckCRL3sNR+NfCY3GvE4qdTdey7FovntbN6nQyUox6vN7RjmK86q2bQyOro1gbMveDxBBKkbbMbEHeo41rHEqVyHDEUMju+t5CuogaVAQWVVW5IAuTuSbseywEVWrfQlp07alf5XY4LCVv1n6oHl+o/x9a5wlN1K64LV+3mdYqap0Xxei9yj4ado3V1NmU3Fb1SCqRcXvMWnNwkpLcdJyXlAk6ixs/avaPZ3isKtTnRdpdz4mzSnCqrx8OBNnxFVpVCxGAnxuKsRWlyDTlUxTnuin4vRe5JNWhY0HHedfY5SDKYYfG/mLc+VZXLVFywja/a0+7Y/W5LCO4scOK2r5KNU4lTMMZj1RSzsFA7TXWZydo6s8yqKu9hzzlBm/9Q+2yLfT5+ZrZweF5lZpfU/LqMjF4nnXaOxefX8CqrpUEfKv1ae99qAYZP6iP3aAmUBkjkbgkVJTqzpu8G0zxpPabDimPE3q8uV8WlbN5I55uJgkpBDAkEcD3Vn15yxDbqvNfbckg3Bpx0sOI+VEwFuofOx+xrLfJdK+jfl8F/8A/RqW1S/O8g47NpZtnc2/aNh/A41ZpYSlS1iteLK9XFVKmjenBEKrJXCgLHyT5XS4I6bc5ETcoTYqe0oez2cDWbjuTYYnpxdpcePb8ncZ2OhYT8QME4uZGjPcyNcfFQQf5r56ryXjYuyjfsa92mSqcSBm/wCI8CAiANK3ZcFEHtJ3PwFe0eQsTVf6rUV4vwWniw6qWw5jmGNeeRpZDd3NyfkAO4AWHwr6zD0IUKapU1ZL88WQN3d2O+R3KpsCzArricgsoNiCNtS+dtrdthVHlLk1YtKUXaS2cGuDOoTynS8Hy2wUgvz6p5PdSP5+1fOTwONpuzg32a+hNmi95Dzb8QMLEp5tjM/YEvb4sdrey9S0eSsXWfSWVcX8bfQ8c4o5dnucyYuUySnyVR6KL3D/AD219Rg8HTwtPJDve9shlJyepAjkKkMpIINwRxBqxKKkssth5GTi7raXDK+V4IAmBU/uG4PtHZWRWwFSDvT1Xn9zVpY2nL69H5fYZvyggtfnV/n7VTdGv/o/AtKrR/2XiJM15TCxEVyf3HYD2DtqxR5NnN3q6Lhv+xBW5QhFWp6vju+5VSb8a3EraIx223dljyHlJzShJL6RwYb2HcRWXisBJyc6W/avg0sPjYqKhU3bH8lmj5QQketT4m31rP5qstHB+DLvOUnskvFEHMOVMSjqnnG7hw+JqWng69R6qy6/jaR1MVRprR3fV87Cm4/GvM5dzv2DsA7hW1QoRoxyx/kyK1aVWWaX8EapiI9ViDcEg944140mrM9Tad0TFzecC3Ot8bH61WlgcO3dx9SwsZXX7vQ0/wBY99RYk+e9XcPP+3WWmklwPYYytF3vft/PQ3DM27hVxY7jHz+xZXKXGHn9jTLi2btt7KjnjJy0WhFUx9SStHT18fg3R5vMosJGt8D8zWU8Fh275fVehEsZXStm9Pcj4jEu5u7M3tJNTU6UKf0JIhnVnP6nc1VIcBQCPlX6tPe+1AMMn9RH7tATKAKAlZVhxJPFG19LyIptsbMwBse+xoBy+SRpEZ+vIn5jIoYKXTVAq3IB06DK4e3atthvQCnN8KsbgLcBo45NLG7JzihtJNhe17g2GxFAQqAKAKAKAKA8Y7UA+x2QBed0SIxSWNANViqskzsZSwABHNDge/yoDFspRTzTiQSiF5i+pdClFZyhW3Dq6C2r0+ygElAFAFAFAFAFAZRrcgd5A/k0BZ8RyajTnXDO0UbSabaQziIMHQmxAcOu5t6O9txQCrGZZdFliBCNHzhVmUstmdWtwLr1NVwOB/kBXQBQBQBQBQBQBQDvD5VG7xQgSc464dzJdSiidoxulr6VEgGrVu4tbfYDX0Ys0YfDqynnDGUkkS7bKVIJCgNdgpXfdl76AUUAUAUAUAj5V+rT3vtQDDJ/UR+7QDvAZdziM2vSQWCjSTqZY2k3IPVFkIvvuR52AbYjkwurSstjfTZlJGpppoxYjsAhJO1+7jagIyZCdKyLL6as8XUYM3NoZG1WP5R223N+PCgJa8nnjYacVpIkESlNRKyuxjYDQ3VF1FzcG3EXFqAU4bAGWMyvIbtzzC4Zy3MIskpZr7HSwt3nbbjQE7F8mjEJNcgHNWLsFY2Ui66V213ul9xa7D9JoDHPOT/Mc4wkUhXayEjXo514lY73vdDtpAt23uAAioAoAoDZh8O0h0qLnSzW7wil2t3mynagHeHy3FxyORYuup2BbVq086gfbj6Mmlza19iLi4GyfJMXpaNGLRahYBmEZLFL2U7ABpBx7QTvY2Ar80elitwbG1wbg27j20BhQBQBQE/AZQ8oDLpsWZbXGo6NBkKqeNhIp4jjQEibk/ILENGQVDXLBbXj51gR/alySPqQKAxTk/OSAoUsbFAHW7qSgV071vIu/n5GwEhspxaG+sqdRdfzGUu5VyWUGx16Ufc2O3mLgZZfBNOja3B53QesQ0rgSrCCNTDqhmPE2uvxoCHFkUrEBdBY8RrUFTpDlWvYAhCWPkrftIoDPD5C78CN0LILjVIREktkW+4/MQX/ALuGxAAiZllskDBZBYkXHHcXKnj5qfrwINARKA24XDtI6oguzGw3sO8kk8AACfhQE7D5FLICY9DgFVurXHXKAb8BvIuxseO2xsBsfk+9lKNG901tZh1FDuhY96DR6Xnw7wCXAYgQ2Ml4gC6pzh0sAEkLonCwEyN2cT2g0BMwkeIYGV5OcbQAqu3OPokSSS9i10uIuw3IbzsQF7ZFL1rc2dIcsQ62URG0t/cJW/vC170BvHJyQsygjVYaEJXW95FjvYEgLcne59GgF2YYF4X0SCxsGHmG4HfcfEA0BGoBHyr9WnvfagGGT+oj92gJyyEcCR7CR2W+hI+NAbGxchteRzY6h1m2a97jfY3JN+80BJjziYLIustzgs7MSzEFdJGonfq7b3t2WoCPJjZGILSSEi1iXYkad1tc7Wubd1zQGMWKdQVV3VSQSFZgCRuCQDYkWH8UBlHjJFIKySAi9iHYWve9rHa+pv8AUe+gPJMXIy6WkdluW0lmI1Hi1ibX3O/HegNNAFAFAbcLiWjdXjYq6m6kdh+NASY84mW1nvYIo1KjWESlEtqBtZWYXG51G970B6c5m26/AqQdMeoFdNrNpuPQUkA7kXN7m4EAmgCgCgCgJOGx8kdtDFdJcjYbGQKH4jtCL/poDZ0tN1evfTe11QixXQQwIswKnTY322oCXHyhlCMP1nhJ1QUGpGARQvVsY1sFIX+08aAhnNJdusBY3AVI1AOlk2VVAHVZhw7TQBhs0ljUKjWAtbqoSLMHADEarawG03tegM0zqcWKyaSOBVUDfpFywF2NkUXNyQCOBIIHiZxMosHttYWVAVGlUsjWug0og6pHoigI+KxTSG72va3VVEHEnggA4km9u2gNNAbMPMyMHQ2ZTcHbb+dj7DQE1M8nHBwLcLRxdX0dl6vVHUQ2Fh1RQGEebzKFUPYLsOql7XZtLHTdku7HS1xudqAwkzKVuL9jLYKoAV1RGAAAAGmNBYcAotQHq5rMECB7AC3opqsAygF7aiAHcAE7atrUBsbO5ySecte97LGobUSW1AKA2onrX9La97CgDpyfxN9t9KatmD21ab6dQvpvbjtuaAh4icubta+w2VVAA2ACqAAPYKA10Aj5V+rT3vtQDDJ/UR+7QEygCgCgCgCgCgCgCgCgCgCgCgCgCgCgCgCgCgCgCgCgCgCgCgCgCgCgCgCgCgCgCgCgCgCgEfKv1ae99qASrmUqjSrkAcBttQHvS83iN8qAOl5vEb5UAdLzeI3yoA6Xm8RvlQB0vN4jfKgDpebxG+VAHS83iN8qAOl5vEb5UAdLzeI3yoA6Xm8RvlQB0vN4jfKgDpebxG+VAHS83iN8qAOl5vEb5UAdLzeI3yoA6Xm8RvlQB0vN4jfKgDpebxG+VAHS83iN8qAOl5vEb5UAdLzeI3yoA6Xm8RvlQB0vN4jfKgDpebxG+VAHS83iN8qAOl5vEb5UAdLzeI3yoA6Xm8RvlQB0vN4jfKgDpebxG+VAHS83iN8qAOl5vEb5UAdLzeI3yoA6Xm8RvlQB0vN4jfKgMJMY8gs7FgNxe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www.bbc.co.uk/bitesize/standard/chemistry/images/covalent_molecules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" t="2762" r="10842" b="3992"/>
          <a:stretch/>
        </p:blipFill>
        <p:spPr bwMode="auto">
          <a:xfrm>
            <a:off x="5133315" y="3459178"/>
            <a:ext cx="4010685" cy="332262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87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Octet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This is what all atoms want in order to become stable.  This is the condition when there are 8 electrons in the outside energy level.</a:t>
            </a:r>
          </a:p>
          <a:p>
            <a:pPr marL="0" indent="0" algn="ctr">
              <a:buNone/>
            </a:pPr>
            <a:r>
              <a:rPr lang="en-US" sz="4000" u="sng" dirty="0" smtClean="0"/>
              <a:t>Example</a:t>
            </a:r>
          </a:p>
          <a:p>
            <a:pPr marL="0" indent="0" algn="ctr">
              <a:buNone/>
            </a:pPr>
            <a:r>
              <a:rPr lang="en-US" sz="4000" dirty="0" smtClean="0"/>
              <a:t>Na  2)8)1</a:t>
            </a:r>
          </a:p>
          <a:p>
            <a:pPr marL="0" indent="0" algn="ctr">
              <a:buNone/>
            </a:pPr>
            <a:r>
              <a:rPr lang="en-US" sz="4000" dirty="0" smtClean="0"/>
              <a:t>Lose 1e</a:t>
            </a:r>
            <a:r>
              <a:rPr lang="en-US" sz="4000" baseline="30000" dirty="0" smtClean="0"/>
              <a:t>-</a:t>
            </a:r>
          </a:p>
          <a:p>
            <a:pPr marL="0" indent="0" algn="ctr">
              <a:buNone/>
            </a:pPr>
            <a:r>
              <a:rPr lang="en-US" sz="4000" dirty="0" smtClean="0"/>
              <a:t>Na 2)8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182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Definition: The formula of compound describes  the atoms in the compound and the ratio of the atoms in the compound.  </a:t>
            </a:r>
          </a:p>
          <a:p>
            <a:pPr marL="0" indent="0" algn="ctr">
              <a:buNone/>
            </a:pPr>
            <a:endParaRPr lang="en-US" sz="4000" u="sng" dirty="0" smtClean="0"/>
          </a:p>
          <a:p>
            <a:pPr marL="0" indent="0" algn="ctr">
              <a:buNone/>
            </a:pPr>
            <a:r>
              <a:rPr lang="en-US" sz="4000" u="sng" dirty="0" smtClean="0"/>
              <a:t>Example</a:t>
            </a:r>
          </a:p>
          <a:p>
            <a:pPr marL="0" indent="0" algn="ctr">
              <a:buNone/>
            </a:pP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/>
              <a:t>O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Two atoms of H combined with 1 atom of 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2892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Transfer of electrons between a metal and nonmetal to form a full energy level (complete octet).  Metals lose electrons and become positive, cations.  Nonmetals gain electrons and become negative, anions.</a:t>
            </a:r>
          </a:p>
          <a:p>
            <a:pPr lvl="0"/>
            <a:r>
              <a:rPr lang="en-US" dirty="0" smtClean="0"/>
              <a:t>Examples: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NaCl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KCl</a:t>
            </a:r>
            <a:r>
              <a:rPr lang="en-US" dirty="0" smtClean="0"/>
              <a:t>, </a:t>
            </a:r>
            <a:r>
              <a:rPr lang="en-US" dirty="0" err="1" smtClean="0"/>
              <a:t>CaO</a:t>
            </a:r>
            <a:r>
              <a:rPr lang="en-US" dirty="0" smtClean="0"/>
              <a:t>, </a:t>
            </a:r>
            <a:r>
              <a:rPr lang="en-US" dirty="0" err="1" smtClean="0"/>
              <a:t>MgO</a:t>
            </a:r>
            <a:r>
              <a:rPr lang="en-US" dirty="0" smtClean="0"/>
              <a:t>,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, MgCl</a:t>
            </a:r>
            <a:r>
              <a:rPr lang="en-US" baseline="-25000" dirty="0" smtClean="0"/>
              <a:t>2</a:t>
            </a:r>
            <a:endParaRPr kumimoji="0" 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endParaRPr>
          </a:p>
        </p:txBody>
      </p:sp>
      <p:pic>
        <p:nvPicPr>
          <p:cNvPr id="4" name="Picture 34" descr="big_nac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CE9"/>
              </a:clrFrom>
              <a:clrTo>
                <a:srgbClr val="FFFC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9" y="4636226"/>
            <a:ext cx="2059923" cy="222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58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cience homework comic by EiyeCaiey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58" b="38509"/>
          <a:stretch/>
        </p:blipFill>
        <p:spPr bwMode="auto">
          <a:xfrm>
            <a:off x="23981" y="1600200"/>
            <a:ext cx="909424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00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Covalent Compound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Atoms share electrons in order to become stable (complete octet).  They are formed between nonmetals.</a:t>
            </a:r>
          </a:p>
          <a:p>
            <a:pPr marL="0" indent="0" algn="ctr">
              <a:buNone/>
            </a:pPr>
            <a:r>
              <a:rPr lang="en-US" u="sng" dirty="0" smtClean="0"/>
              <a:t>Examples</a:t>
            </a:r>
          </a:p>
          <a:p>
            <a:pPr marL="0" indent="0" algn="ctr">
              <a:buNone/>
            </a:pPr>
            <a:r>
              <a:rPr lang="en-US" dirty="0" smtClean="0"/>
              <a:t>CO</a:t>
            </a:r>
            <a:r>
              <a:rPr lang="en-US" baseline="-25000" dirty="0" smtClean="0"/>
              <a:t>2</a:t>
            </a:r>
          </a:p>
          <a:p>
            <a:pPr marL="0" indent="0" algn="ctr">
              <a:buNone/>
            </a:pPr>
            <a:r>
              <a:rPr lang="en-US" dirty="0" smtClean="0"/>
              <a:t>CO</a:t>
            </a:r>
          </a:p>
          <a:p>
            <a:pPr marL="0" indent="0" algn="ctr">
              <a:buNone/>
            </a:pPr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58491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Science homework comic by EiyeCaiey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5" r="4852" b="73395"/>
          <a:stretch/>
        </p:blipFill>
        <p:spPr bwMode="auto">
          <a:xfrm>
            <a:off x="20220" y="1600200"/>
            <a:ext cx="915828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02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397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Comic Sans MS</vt:lpstr>
      <vt:lpstr>Office Theme</vt:lpstr>
      <vt:lpstr>Warm Up</vt:lpstr>
      <vt:lpstr>Bonding</vt:lpstr>
      <vt:lpstr>Componds</vt:lpstr>
      <vt:lpstr>Complete Octet</vt:lpstr>
      <vt:lpstr>Chemical Formula</vt:lpstr>
      <vt:lpstr>Ionic Compounds</vt:lpstr>
      <vt:lpstr>PowerPoint Presentation</vt:lpstr>
      <vt:lpstr>Covalent Compound</vt:lpstr>
      <vt:lpstr>PowerPoint Presentation</vt:lpstr>
      <vt:lpstr>Oxidation Number</vt:lpstr>
      <vt:lpstr>Create a T-Chart for Ionic and Covalent</vt:lpstr>
      <vt:lpstr>PowerPoint Presentation</vt:lpstr>
      <vt:lpstr>Ionic &amp; Covalent Bond Poster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Compounds</dc:title>
  <dc:creator>Windows User</dc:creator>
  <cp:lastModifiedBy>Augustine, Siney</cp:lastModifiedBy>
  <cp:revision>36</cp:revision>
  <dcterms:created xsi:type="dcterms:W3CDTF">2013-10-09T12:59:24Z</dcterms:created>
  <dcterms:modified xsi:type="dcterms:W3CDTF">2018-10-24T00:36:04Z</dcterms:modified>
</cp:coreProperties>
</file>